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11309350" cx="20104100"/>
  <p:notesSz cx="20104100" cy="11309350"/>
  <p:embeddedFontLst>
    <p:embeddedFont>
      <p:font typeface="Roboto"/>
      <p:regular r:id="rId18"/>
      <p:bold r:id="rId19"/>
      <p:italic r:id="rId20"/>
      <p:boldItalic r:id="rId21"/>
    </p:embeddedFon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04">
          <p15:clr>
            <a:srgbClr val="A4A3A4"/>
          </p15:clr>
        </p15:guide>
        <p15:guide id="2" pos="572">
          <p15:clr>
            <a:srgbClr val="A4A3A4"/>
          </p15:clr>
        </p15:guide>
        <p15:guide id="3" orient="horz" pos="6510">
          <p15:clr>
            <a:srgbClr val="A4A3A4"/>
          </p15:clr>
        </p15:guide>
        <p15:guide id="4" pos="81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0AB6B3-19EE-44F3-A23B-2913E29B642A}">
  <a:tblStyle styleId="{CC0AB6B3-19EE-44F3-A23B-2913E29B64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EDE7E4E-CAA3-40F3-9DDF-EB247AC90F5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04" orient="horz"/>
        <p:guide pos="572"/>
        <p:guide pos="6510" orient="horz"/>
        <p:guide pos="81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CenturyGothic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87c9864ed_0_3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c87c9864ed_0_3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c890f49ac2_0_3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c890f49ac2_0_3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c87c9864ed_0_2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c87c9864ed_0_2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875e37974_0_5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c875e37974_0_5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c875e37974_0_3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c875e37974_0_3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875e37974_0_3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c875e37974_0_3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c875e37974_0_2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c875e37974_0_2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890f49ac2_0_1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c890f49ac2_0_1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_slide">
  <p:cSld name="Simple_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1" y="0"/>
            <a:ext cx="238860" cy="11309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777079" y="747289"/>
            <a:ext cx="17106661" cy="456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8"/>
              <a:buFont typeface="Century Gothic"/>
              <a:buNone/>
              <a:defRPr sz="3298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7762" y="0"/>
            <a:ext cx="1586339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2016888" y="1"/>
            <a:ext cx="707919" cy="779377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rgbClr val="E6BA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2016888" y="870547"/>
            <a:ext cx="707919" cy="7793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2016888" y="1726385"/>
            <a:ext cx="707919" cy="77937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147128" y="-27047"/>
            <a:ext cx="707919" cy="77937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-1147128" y="859046"/>
            <a:ext cx="707919" cy="77937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-1147128" y="1745140"/>
            <a:ext cx="707919" cy="779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-2016888" y="2669623"/>
            <a:ext cx="707919" cy="2326751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-2032594" y="5122009"/>
            <a:ext cx="707919" cy="2262622"/>
          </a:xfrm>
          <a:prstGeom prst="rect">
            <a:avLst/>
          </a:prstGeom>
          <a:solidFill>
            <a:srgbClr val="0058A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-1122044" y="4309545"/>
            <a:ext cx="714814" cy="670451"/>
          </a:xfrm>
          <a:prstGeom prst="rect">
            <a:avLst/>
          </a:prstGeom>
          <a:solidFill>
            <a:srgbClr val="66CEF6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-1122044" y="2669623"/>
            <a:ext cx="714814" cy="670451"/>
          </a:xfrm>
          <a:prstGeom prst="rect">
            <a:avLst/>
          </a:prstGeom>
          <a:solidFill>
            <a:srgbClr val="66CEF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-1122044" y="3465710"/>
            <a:ext cx="714814" cy="716824"/>
          </a:xfrm>
          <a:prstGeom prst="rect">
            <a:avLst/>
          </a:prstGeom>
          <a:solidFill>
            <a:srgbClr val="66CEF6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-1127017" y="6714180"/>
            <a:ext cx="714814" cy="670451"/>
          </a:xfrm>
          <a:prstGeom prst="rect">
            <a:avLst/>
          </a:prstGeom>
          <a:solidFill>
            <a:srgbClr val="0058A6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-1127017" y="5122009"/>
            <a:ext cx="714814" cy="670451"/>
          </a:xfrm>
          <a:prstGeom prst="rect">
            <a:avLst/>
          </a:prstGeom>
          <a:solidFill>
            <a:srgbClr val="0058A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-1127017" y="5918095"/>
            <a:ext cx="714814" cy="670451"/>
          </a:xfrm>
          <a:prstGeom prst="rect">
            <a:avLst/>
          </a:prstGeom>
          <a:solidFill>
            <a:srgbClr val="0058A6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-2016887" y="8883651"/>
            <a:ext cx="1601607" cy="523743"/>
          </a:xfrm>
          <a:prstGeom prst="rect">
            <a:avLst/>
          </a:prstGeom>
          <a:solidFill>
            <a:srgbClr val="2095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-2008835" y="7526644"/>
            <a:ext cx="1601607" cy="523743"/>
          </a:xfrm>
          <a:prstGeom prst="rect">
            <a:avLst/>
          </a:prstGeom>
          <a:solidFill>
            <a:srgbClr val="DBE0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-2016887" y="8193765"/>
            <a:ext cx="1601607" cy="559968"/>
          </a:xfrm>
          <a:prstGeom prst="rect">
            <a:avLst/>
          </a:prstGeom>
          <a:solidFill>
            <a:srgbClr val="9326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-2016889" y="10228435"/>
            <a:ext cx="1601607" cy="546681"/>
          </a:xfrm>
          <a:prstGeom prst="rect">
            <a:avLst/>
          </a:prstGeom>
          <a:solidFill>
            <a:srgbClr val="E6BA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-2016889" y="9562145"/>
            <a:ext cx="1601607" cy="521304"/>
          </a:xfrm>
          <a:prstGeom prst="rect">
            <a:avLst/>
          </a:prstGeom>
          <a:solidFill>
            <a:srgbClr val="EC7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 u="none" cap="none" strike="noStrike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2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24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b="0" i="0" sz="824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742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b="0" i="0" sz="742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" name="Google Shape;38;p2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" name="Google Shape;39;p2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824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b="0" i="0" sz="824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Google Shape;43;p3"/>
          <p:cNvSpPr txBox="1"/>
          <p:nvPr>
            <p:ph type="title"/>
          </p:nvPr>
        </p:nvSpPr>
        <p:spPr>
          <a:xfrm>
            <a:off x="778854" y="4958635"/>
            <a:ext cx="18546391" cy="14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" type="body"/>
          </p:nvPr>
        </p:nvSpPr>
        <p:spPr>
          <a:xfrm>
            <a:off x="1086742" y="3579414"/>
            <a:ext cx="17930614" cy="379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2026</a:t>
            </a:r>
            <a:endParaRPr/>
          </a:p>
        </p:txBody>
      </p:sp>
      <p:cxnSp>
        <p:nvCxnSpPr>
          <p:cNvPr id="47" name="Google Shape;47;p3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3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3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" name="Google Shape;5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422237" y="198"/>
            <a:ext cx="1586173" cy="1132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8663" y="269210"/>
            <a:ext cx="1444159" cy="64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72442" y="391280"/>
            <a:ext cx="1463208" cy="3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13328" y="346372"/>
            <a:ext cx="1586173" cy="48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73773" y="276401"/>
            <a:ext cx="1335099" cy="63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2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1" name="Google Shape;61;p4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4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4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13782302" y="0"/>
            <a:ext cx="5985862" cy="1130855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18326073" y="0"/>
            <a:ext cx="1778635" cy="11308715"/>
          </a:xfrm>
          <a:custGeom>
            <a:rect b="b" l="l" r="r" t="t"/>
            <a:pathLst>
              <a:path extrusionOk="0" h="11308715" w="1778634">
                <a:moveTo>
                  <a:pt x="0" y="0"/>
                </a:moveTo>
                <a:lnTo>
                  <a:pt x="1778027" y="0"/>
                </a:lnTo>
                <a:lnTo>
                  <a:pt x="177802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24272C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18402448" y="0"/>
            <a:ext cx="1701800" cy="11308715"/>
          </a:xfrm>
          <a:custGeom>
            <a:rect b="b" l="l" r="r" t="t"/>
            <a:pathLst>
              <a:path extrusionOk="0" h="11308715" w="1701800">
                <a:moveTo>
                  <a:pt x="1701644" y="0"/>
                </a:moveTo>
                <a:lnTo>
                  <a:pt x="539229" y="0"/>
                </a:lnTo>
                <a:lnTo>
                  <a:pt x="539229" y="5045744"/>
                </a:lnTo>
                <a:lnTo>
                  <a:pt x="534065" y="5073316"/>
                </a:lnTo>
                <a:lnTo>
                  <a:pt x="519811" y="5096459"/>
                </a:lnTo>
                <a:lnTo>
                  <a:pt x="498330" y="5113224"/>
                </a:lnTo>
                <a:lnTo>
                  <a:pt x="471480" y="5121660"/>
                </a:lnTo>
                <a:lnTo>
                  <a:pt x="425223" y="5129520"/>
                </a:lnTo>
                <a:lnTo>
                  <a:pt x="380393" y="5141218"/>
                </a:lnTo>
                <a:lnTo>
                  <a:pt x="337168" y="5156579"/>
                </a:lnTo>
                <a:lnTo>
                  <a:pt x="295726" y="5175425"/>
                </a:lnTo>
                <a:lnTo>
                  <a:pt x="256243" y="5197577"/>
                </a:lnTo>
                <a:lnTo>
                  <a:pt x="218898" y="5222858"/>
                </a:lnTo>
                <a:lnTo>
                  <a:pt x="183868" y="5251091"/>
                </a:lnTo>
                <a:lnTo>
                  <a:pt x="151332" y="5282097"/>
                </a:lnTo>
                <a:lnTo>
                  <a:pt x="121466" y="5315700"/>
                </a:lnTo>
                <a:lnTo>
                  <a:pt x="94448" y="5351721"/>
                </a:lnTo>
                <a:lnTo>
                  <a:pt x="70456" y="5389983"/>
                </a:lnTo>
                <a:lnTo>
                  <a:pt x="49668" y="5430308"/>
                </a:lnTo>
                <a:lnTo>
                  <a:pt x="32261" y="5472519"/>
                </a:lnTo>
                <a:lnTo>
                  <a:pt x="18413" y="5516438"/>
                </a:lnTo>
                <a:lnTo>
                  <a:pt x="8302" y="5561887"/>
                </a:lnTo>
                <a:lnTo>
                  <a:pt x="2105" y="5608688"/>
                </a:lnTo>
                <a:lnTo>
                  <a:pt x="0" y="5656665"/>
                </a:lnTo>
                <a:lnTo>
                  <a:pt x="2105" y="5704642"/>
                </a:lnTo>
                <a:lnTo>
                  <a:pt x="8302" y="5751443"/>
                </a:lnTo>
                <a:lnTo>
                  <a:pt x="18413" y="5796892"/>
                </a:lnTo>
                <a:lnTo>
                  <a:pt x="32261" y="5840811"/>
                </a:lnTo>
                <a:lnTo>
                  <a:pt x="49668" y="5883022"/>
                </a:lnTo>
                <a:lnTo>
                  <a:pt x="70456" y="5923347"/>
                </a:lnTo>
                <a:lnTo>
                  <a:pt x="94448" y="5961609"/>
                </a:lnTo>
                <a:lnTo>
                  <a:pt x="121466" y="5997630"/>
                </a:lnTo>
                <a:lnTo>
                  <a:pt x="151332" y="6031233"/>
                </a:lnTo>
                <a:lnTo>
                  <a:pt x="183868" y="6062239"/>
                </a:lnTo>
                <a:lnTo>
                  <a:pt x="218898" y="6090472"/>
                </a:lnTo>
                <a:lnTo>
                  <a:pt x="256243" y="6115753"/>
                </a:lnTo>
                <a:lnTo>
                  <a:pt x="295726" y="6137905"/>
                </a:lnTo>
                <a:lnTo>
                  <a:pt x="337168" y="6156750"/>
                </a:lnTo>
                <a:lnTo>
                  <a:pt x="380393" y="6172111"/>
                </a:lnTo>
                <a:lnTo>
                  <a:pt x="425223" y="6183810"/>
                </a:lnTo>
                <a:lnTo>
                  <a:pt x="471480" y="6191670"/>
                </a:lnTo>
                <a:lnTo>
                  <a:pt x="498330" y="6200110"/>
                </a:lnTo>
                <a:lnTo>
                  <a:pt x="519811" y="6216876"/>
                </a:lnTo>
                <a:lnTo>
                  <a:pt x="534065" y="6240018"/>
                </a:lnTo>
                <a:lnTo>
                  <a:pt x="539229" y="6267586"/>
                </a:lnTo>
                <a:lnTo>
                  <a:pt x="539229" y="11308556"/>
                </a:lnTo>
                <a:lnTo>
                  <a:pt x="1701644" y="11308556"/>
                </a:lnTo>
                <a:lnTo>
                  <a:pt x="17016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 txBox="1"/>
          <p:nvPr>
            <p:ph type="title"/>
          </p:nvPr>
        </p:nvSpPr>
        <p:spPr>
          <a:xfrm>
            <a:off x="778854" y="4958635"/>
            <a:ext cx="18546391" cy="14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2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4" name="Google Shape;74;p5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5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5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2025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778854" y="4958635"/>
            <a:ext cx="18546391" cy="14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/>
        </p:nvSpPr>
        <p:spPr>
          <a:xfrm>
            <a:off x="831850" y="104731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1365250" y="105303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2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2" name="Google Shape;82;p6"/>
          <p:cNvCxnSpPr/>
          <p:nvPr/>
        </p:nvCxnSpPr>
        <p:spPr>
          <a:xfrm>
            <a:off x="13652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6"/>
          <p:cNvCxnSpPr/>
          <p:nvPr/>
        </p:nvCxnSpPr>
        <p:spPr>
          <a:xfrm>
            <a:off x="1738650" y="105896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6"/>
          <p:cNvSpPr/>
          <p:nvPr/>
        </p:nvSpPr>
        <p:spPr>
          <a:xfrm>
            <a:off x="1738650" y="106085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/>
        </p:nvSpPr>
        <p:spPr>
          <a:xfrm>
            <a:off x="984250" y="10625577"/>
            <a:ext cx="1447800" cy="4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309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2309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1517650" y="10682739"/>
            <a:ext cx="624187" cy="3333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2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2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9" name="Google Shape;89;p7"/>
          <p:cNvCxnSpPr/>
          <p:nvPr/>
        </p:nvCxnSpPr>
        <p:spPr>
          <a:xfrm>
            <a:off x="1517650" y="107420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7"/>
          <p:cNvCxnSpPr/>
          <p:nvPr/>
        </p:nvCxnSpPr>
        <p:spPr>
          <a:xfrm>
            <a:off x="1891050" y="10742086"/>
            <a:ext cx="0" cy="214668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7"/>
          <p:cNvSpPr/>
          <p:nvPr/>
        </p:nvSpPr>
        <p:spPr>
          <a:xfrm>
            <a:off x="1891050" y="10760947"/>
            <a:ext cx="2554942" cy="21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4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4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78854" y="4958635"/>
            <a:ext cx="18546391" cy="14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86742" y="3579414"/>
            <a:ext cx="17930614" cy="379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://drive.google.com/file/d/1bqoueCTQhBZRfVoFUKOpfCQzzIvTB11l/view" TargetMode="External"/><Relationship Id="rId5" Type="http://schemas.openxmlformats.org/officeDocument/2006/relationships/image" Target="../media/image32.jp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30.png"/><Relationship Id="rId9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20103393" cy="1130792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/>
          <p:nvPr/>
        </p:nvSpPr>
        <p:spPr>
          <a:xfrm>
            <a:off x="707" y="398"/>
            <a:ext cx="283190" cy="11307921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17816" y="0"/>
            <a:ext cx="1586284" cy="11308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 txBox="1"/>
          <p:nvPr/>
        </p:nvSpPr>
        <p:spPr>
          <a:xfrm>
            <a:off x="532850" y="1364110"/>
            <a:ext cx="1903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«МетроАй: краудсорсинг и робот для инспекции вагонов»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68386" y="271283"/>
            <a:ext cx="1310229" cy="61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56609" y="271283"/>
            <a:ext cx="1383020" cy="61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81900" y="384588"/>
            <a:ext cx="1435209" cy="39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17623" y="336519"/>
            <a:ext cx="1586284" cy="486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"/>
          <p:cNvSpPr txBox="1"/>
          <p:nvPr/>
        </p:nvSpPr>
        <p:spPr>
          <a:xfrm>
            <a:off x="1065700" y="9680484"/>
            <a:ext cx="19037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Петряев Егор</a:t>
            </a:r>
            <a:endParaRPr sz="2800">
              <a:solidFill>
                <a:srgbClr val="66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Сухова Алина</a:t>
            </a:r>
            <a:endParaRPr sz="2800">
              <a:solidFill>
                <a:srgbClr val="66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Тимофеев Матвей</a:t>
            </a:r>
            <a:endParaRPr b="1" sz="2800">
              <a:solidFill>
                <a:srgbClr val="66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 title="Запись экрана 2026-02-16 в 21.07.05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50" y="1228837"/>
            <a:ext cx="14001552" cy="910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0100" y="6527450"/>
            <a:ext cx="3807175" cy="38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96" y="17565"/>
            <a:ext cx="18946861" cy="1130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8"/>
          <p:cNvSpPr/>
          <p:nvPr/>
        </p:nvSpPr>
        <p:spPr>
          <a:xfrm>
            <a:off x="0" y="0"/>
            <a:ext cx="19642082" cy="11333412"/>
          </a:xfrm>
          <a:prstGeom prst="rect">
            <a:avLst/>
          </a:prstGeom>
          <a:solidFill>
            <a:schemeClr val="dk1">
              <a:alpha val="2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17127902" y="8673835"/>
            <a:ext cx="108256" cy="925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1486154" y="7673262"/>
            <a:ext cx="5638800" cy="22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65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TMХ</a:t>
            </a:r>
            <a:endParaRPr b="1" sz="2800">
              <a:solidFill>
                <a:srgbClr val="65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700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700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119048, Россия, Москва, ул. Ефремова, д. 10</a:t>
            </a:r>
            <a:endParaRPr/>
          </a:p>
          <a:p>
            <a:pPr indent="0" lvl="0" marL="12700" marR="0" rtl="0" algn="l">
              <a:spcBef>
                <a:spcPts val="204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Телефон: +7 495 660 89 50</a:t>
            </a:r>
            <a:endParaRPr/>
          </a:p>
          <a:p>
            <a:pPr indent="0" lvl="0" marL="12700" marR="0" rtl="0" algn="l">
              <a:spcBef>
                <a:spcPts val="95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Факс: +7 495 744 70 94</a:t>
            </a:r>
            <a:endParaRPr/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e-mail: info@tmholding.ru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700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www.tmholding.ru</a:t>
            </a:r>
            <a:endParaRPr sz="1800" u="sng">
              <a:solidFill>
                <a:srgbClr val="66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17816" y="10013"/>
            <a:ext cx="1586284" cy="11308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/>
          <p:nvPr/>
        </p:nvSpPr>
        <p:spPr>
          <a:xfrm>
            <a:off x="0" y="10650"/>
            <a:ext cx="283171" cy="11307127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68386" y="271283"/>
            <a:ext cx="1310229" cy="61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56609" y="271283"/>
            <a:ext cx="1383020" cy="61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81900" y="384588"/>
            <a:ext cx="1435209" cy="39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17623" y="336519"/>
            <a:ext cx="1586284" cy="486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/>
        </p:nvSpPr>
        <p:spPr>
          <a:xfrm>
            <a:off x="908038" y="3633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Аналоги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9"/>
          <p:cNvGraphicFramePr/>
          <p:nvPr/>
        </p:nvGraphicFramePr>
        <p:xfrm>
          <a:off x="1014752" y="1615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{CC0AB6B3-19EE-44F3-A23B-2913E29B642A}</a:tableStyleId>
              </a:tblPr>
              <a:tblGrid>
                <a:gridCol w="4107450"/>
                <a:gridCol w="3980825"/>
                <a:gridCol w="4507200"/>
                <a:gridCol w="4507200"/>
              </a:tblGrid>
              <a:tr h="12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Компании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Тип осмотра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Технологии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Недостатки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Метровагонмаш-Сервис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Цифровой "фонарик" осмотрщика + бортовые системы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Носимый гаджет с Wi-Fi, передача данных с "черного ящика" поезда, ИИ-аналитика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Каждому инспектору нужен отдельный гаджет, Фокусируется на фиксации факта осмотра, а не на поиске дефектов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AURAi / Проектные технологии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Анализ фото и видео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Распознавание дефектов и графических символов на корпусах, ИИ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Не оптимизирована для поиска повреждений сидений, поручней, стен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Сибирский центр транспортных технологий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Стационарный лазерный комплекс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Лазерная триангуляция, бесконтактное измерение геометрии колес на ходу 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Измеряет только геометрию колесных пар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>
                          <a:solidFill>
                            <a:schemeClr val="dk1"/>
                          </a:solidFill>
                        </a:rPr>
                        <a:t>АО "НефтеТрансСервис”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Мобильное приложение для осмотра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Геометки, фотофиксация, интеграция с ERP, чек-листы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chemeClr val="dk1"/>
                          </a:solidFill>
                        </a:rPr>
                        <a:t>Дефекты по-прежнему ищет человек, система только фиксирует</a:t>
                      </a:r>
                      <a:endParaRPr sz="2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5CE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5CE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Алгоритм работы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9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0" y="398"/>
            <a:ext cx="283897" cy="11321907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00" y="7808649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0"/>
          <p:cNvSpPr/>
          <p:nvPr/>
        </p:nvSpPr>
        <p:spPr>
          <a:xfrm>
            <a:off x="469615" y="3641900"/>
            <a:ext cx="17766900" cy="40389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 txBox="1"/>
          <p:nvPr/>
        </p:nvSpPr>
        <p:spPr>
          <a:xfrm>
            <a:off x="12664438" y="5854475"/>
            <a:ext cx="4160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обработка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полученных данных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8750" y="7949950"/>
            <a:ext cx="2765400" cy="27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0"/>
          <p:cNvSpPr/>
          <p:nvPr/>
        </p:nvSpPr>
        <p:spPr>
          <a:xfrm>
            <a:off x="816350" y="5064575"/>
            <a:ext cx="3029100" cy="1180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Проблема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7448850" y="4321850"/>
            <a:ext cx="5000700" cy="2640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Описание проблемы: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-краткий текст неполадки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-фото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-геопозиция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15016900" y="5064575"/>
            <a:ext cx="3029100" cy="1180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Сервер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10"/>
          <p:cNvCxnSpPr>
            <a:stCxn id="125" idx="3"/>
            <a:endCxn id="126" idx="1"/>
          </p:cNvCxnSpPr>
          <p:nvPr/>
        </p:nvCxnSpPr>
        <p:spPr>
          <a:xfrm flipH="1" rot="10800000">
            <a:off x="3845450" y="5642375"/>
            <a:ext cx="3603300" cy="12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0"/>
          <p:cNvCxnSpPr>
            <a:stCxn id="126" idx="3"/>
            <a:endCxn id="127" idx="1"/>
          </p:cNvCxnSpPr>
          <p:nvPr/>
        </p:nvCxnSpPr>
        <p:spPr>
          <a:xfrm>
            <a:off x="12449550" y="5642300"/>
            <a:ext cx="2567400" cy="12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0"/>
          <p:cNvSpPr txBox="1"/>
          <p:nvPr/>
        </p:nvSpPr>
        <p:spPr>
          <a:xfrm>
            <a:off x="3288750" y="4418075"/>
            <a:ext cx="416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сканирование QR-кода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056" y="1625424"/>
            <a:ext cx="3915001" cy="852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5582" y="1625424"/>
            <a:ext cx="3915001" cy="852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308" y="1625424"/>
            <a:ext cx="3915001" cy="852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 txBox="1"/>
          <p:nvPr/>
        </p:nvSpPr>
        <p:spPr>
          <a:xfrm>
            <a:off x="5083175" y="394825"/>
            <a:ext cx="225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д</a:t>
            </a: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об</a:t>
            </a: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авить фото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9525688" y="867350"/>
            <a:ext cx="275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прикрепленные фотографии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1"/>
          <p:cNvCxnSpPr>
            <a:stCxn id="140" idx="2"/>
          </p:cNvCxnSpPr>
          <p:nvPr/>
        </p:nvCxnSpPr>
        <p:spPr>
          <a:xfrm>
            <a:off x="6208325" y="964225"/>
            <a:ext cx="558000" cy="39006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1"/>
          <p:cNvCxnSpPr>
            <a:stCxn id="141" idx="2"/>
          </p:cNvCxnSpPr>
          <p:nvPr/>
        </p:nvCxnSpPr>
        <p:spPr>
          <a:xfrm flipH="1">
            <a:off x="8627038" y="1821650"/>
            <a:ext cx="2276700" cy="43368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1"/>
          <p:cNvSpPr txBox="1"/>
          <p:nvPr/>
        </p:nvSpPr>
        <p:spPr>
          <a:xfrm>
            <a:off x="9991038" y="7916125"/>
            <a:ext cx="275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выбор типа дефекта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1"/>
          <p:cNvCxnSpPr>
            <a:stCxn id="144" idx="1"/>
          </p:cNvCxnSpPr>
          <p:nvPr/>
        </p:nvCxnSpPr>
        <p:spPr>
          <a:xfrm rot="10800000">
            <a:off x="7785138" y="7910875"/>
            <a:ext cx="2205900" cy="4824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1"/>
          <p:cNvSpPr txBox="1"/>
          <p:nvPr/>
        </p:nvSpPr>
        <p:spPr>
          <a:xfrm>
            <a:off x="15666125" y="2388300"/>
            <a:ext cx="275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ввод описания проблемы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11"/>
          <p:cNvCxnSpPr>
            <a:stCxn id="146" idx="2"/>
          </p:cNvCxnSpPr>
          <p:nvPr/>
        </p:nvCxnSpPr>
        <p:spPr>
          <a:xfrm flipH="1">
            <a:off x="14117975" y="3342600"/>
            <a:ext cx="2926200" cy="24717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1"/>
          <p:cNvSpPr txBox="1"/>
          <p:nvPr/>
        </p:nvSpPr>
        <p:spPr>
          <a:xfrm>
            <a:off x="15581075" y="7246525"/>
            <a:ext cx="2926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выбор станции из предложенного списка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11"/>
          <p:cNvCxnSpPr>
            <a:stCxn id="148" idx="1"/>
          </p:cNvCxnSpPr>
          <p:nvPr/>
        </p:nvCxnSpPr>
        <p:spPr>
          <a:xfrm rot="10800000">
            <a:off x="14713775" y="6994225"/>
            <a:ext cx="867300" cy="9219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1"/>
          <p:cNvSpPr txBox="1"/>
          <p:nvPr/>
        </p:nvSpPr>
        <p:spPr>
          <a:xfrm>
            <a:off x="1845800" y="6898200"/>
            <a:ext cx="2250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нажми при обнаружении неполадки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1"/>
          <p:cNvCxnSpPr>
            <a:stCxn id="150" idx="0"/>
          </p:cNvCxnSpPr>
          <p:nvPr/>
        </p:nvCxnSpPr>
        <p:spPr>
          <a:xfrm rot="10800000">
            <a:off x="2886350" y="5273400"/>
            <a:ext cx="84600" cy="1624800"/>
          </a:xfrm>
          <a:prstGeom prst="straightConnector1">
            <a:avLst/>
          </a:prstGeom>
          <a:noFill/>
          <a:ln cap="flat" cmpd="sng" w="19050">
            <a:solidFill>
              <a:srgbClr val="3B54F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Мотивация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 txBox="1"/>
          <p:nvPr/>
        </p:nvSpPr>
        <p:spPr>
          <a:xfrm>
            <a:off x="939100" y="2596250"/>
            <a:ext cx="17092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3000"/>
              <a:buFont typeface="Roboto"/>
              <a:buAutoNum type="arabicPeriod"/>
            </a:pPr>
            <a:r>
              <a:rPr b="1"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Эксклюзивная «Тройка».</a:t>
            </a:r>
            <a:r>
              <a:rPr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Выпустить лимитированную серию карт «Тройка» с символикой ТМХ или конкретной модели вагона.  Получить такую карту можно только за зафиксированное сообщение о неполадке.</a:t>
            </a:r>
            <a:endParaRPr sz="3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3000"/>
              <a:buFont typeface="Roboto"/>
              <a:buAutoNum type="arabicPeriod"/>
            </a:pPr>
            <a:r>
              <a:rPr b="1"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Геймификация. </a:t>
            </a:r>
            <a:r>
              <a:rPr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«Охотники за неполадками» (сезонная акция). В течение месяца пассажиры копят баллы за каждое подтвержденное сообщение. В конце месяца топ-10 самых активных получают ценные призы: например, умные колонки, брендированные толстовки или сертификаты на поездки. Важно публиковать промежуточные рейтинги в соцсетях метро, чтобы подогревать интерес.</a:t>
            </a:r>
            <a:endParaRPr sz="3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3000"/>
              <a:buFont typeface="Roboto"/>
              <a:buAutoNum type="arabicPeriod"/>
            </a:pPr>
            <a:r>
              <a:rPr b="1"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Волонтерские часы. </a:t>
            </a:r>
            <a:r>
              <a:rPr lang="ru-RU" sz="3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волонтерский час = 10 корректных указаний на неполадки.</a:t>
            </a:r>
            <a:endParaRPr sz="3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43" y="7169125"/>
            <a:ext cx="45720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418" y="8014875"/>
            <a:ext cx="4572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05418" y="7051100"/>
            <a:ext cx="5491808" cy="406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/>
          <p:nvPr/>
        </p:nvSpPr>
        <p:spPr>
          <a:xfrm>
            <a:off x="512775" y="1597425"/>
            <a:ext cx="17719800" cy="81234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20" y="1831133"/>
            <a:ext cx="17324349" cy="764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Используемые технологии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25" y="2240867"/>
            <a:ext cx="17747564" cy="7699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Робот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5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00" y="2162450"/>
            <a:ext cx="7124263" cy="7103761"/>
          </a:xfrm>
          <a:prstGeom prst="rect">
            <a:avLst/>
          </a:prstGeom>
          <a:noFill/>
          <a:ln cap="flat" cmpd="sng" w="28575">
            <a:solidFill>
              <a:srgbClr val="3B54F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87" name="Google Shape;187;p15"/>
          <p:cNvGraphicFramePr/>
          <p:nvPr/>
        </p:nvGraphicFramePr>
        <p:xfrm>
          <a:off x="7915098" y="216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{CC0AB6B3-19EE-44F3-A23B-2913E29B642A}</a:tableStyleId>
              </a:tblPr>
              <a:tblGrid>
                <a:gridCol w="5008525"/>
                <a:gridCol w="5008525"/>
              </a:tblGrid>
              <a:tr h="58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/>
                        <a:t>Параметры</a:t>
                      </a:r>
                      <a:endParaRPr b="1"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500"/>
                        <a:t>Значение</a:t>
                      </a:r>
                      <a:endParaRPr b="1"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Габариты (Д×Ш×В)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40×35×25 см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Вес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4.5 кг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Время работы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2 часа (до 10 составов)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Скорость осмотра вагона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3-5 минут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Точность навигации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/>
                        <a:t>±2 см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B54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15"/>
          <p:cNvSpPr txBox="1"/>
          <p:nvPr/>
        </p:nvSpPr>
        <p:spPr>
          <a:xfrm>
            <a:off x="7915116" y="5568950"/>
            <a:ext cx="10017000" cy="4802400"/>
          </a:xfrm>
          <a:prstGeom prst="rect">
            <a:avLst/>
          </a:prstGeom>
          <a:solidFill>
            <a:srgbClr val="3B54F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chemeClr val="lt1"/>
                </a:solidFill>
              </a:rPr>
              <a:t>Алгоритм работы: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Навигация: лидар строит карту салона, робот движется по маршруту "змейкой"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Обнаружение: панорамная камера ищет аномалии через YOLOv8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Детализация: при находке — наведение детальной камеры, съемка 3-5 кадров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Сохранение: фото + метаданные (позиция, время) в локальную БД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Передача: при наличии Wi-Fi — онлайн, иначе — оффлайн с синхронизацией в депо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Отчет: формирование карты дефектов по вагону для диспетчера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/>
        </p:nvSpPr>
        <p:spPr>
          <a:xfrm>
            <a:off x="939088" y="973699"/>
            <a:ext cx="1432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69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Смета</a:t>
            </a:r>
            <a:endParaRPr b="1" sz="4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698" marR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4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0" y="398"/>
            <a:ext cx="283918" cy="11308715"/>
          </a:xfrm>
          <a:custGeom>
            <a:rect b="b" l="l" r="r" t="t"/>
            <a:pathLst>
              <a:path extrusionOk="0" h="11308715" w="28321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2237" y="198"/>
            <a:ext cx="1586173" cy="113223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Google Shape;196;p16"/>
          <p:cNvGraphicFramePr/>
          <p:nvPr/>
        </p:nvGraphicFramePr>
        <p:xfrm>
          <a:off x="939100" y="24821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{7EDE7E4E-CAA3-40F3-9DDF-EB247AC90F58}</a:tableStyleId>
              </a:tblPr>
              <a:tblGrid>
                <a:gridCol w="4601800"/>
                <a:gridCol w="4967275"/>
                <a:gridCol w="2923875"/>
              </a:tblGrid>
              <a:tr h="8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Направление</a:t>
                      </a:r>
                      <a:endParaRPr sz="25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Содержание работ</a:t>
                      </a:r>
                      <a:endParaRPr sz="25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5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Стоимость (₽)</a:t>
                      </a:r>
                      <a:endParaRPr sz="25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0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Сайт / Портал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 MVP-версии портала с картой неполадок, личным кабинетом и ботом для приема обращений от пассажиров.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670 000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Роботизированная платформа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1 опытного образца робота (меканум-колеса, лидар, 2 камеры, алюминиевый корпус) с ПО для навигации и фиксации дефектов.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250 000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ИТОГО БЮДЖЕТ ПРОЕКТА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920 000 ₽</a:t>
                      </a:r>
                      <a:endParaRPr sz="20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7" name="Google Shape;197;p16"/>
          <p:cNvSpPr/>
          <p:nvPr/>
        </p:nvSpPr>
        <p:spPr>
          <a:xfrm>
            <a:off x="13724250" y="2482100"/>
            <a:ext cx="4405800" cy="5891100"/>
          </a:xfrm>
          <a:prstGeom prst="roundRect">
            <a:avLst>
              <a:gd fmla="val 16667" name="adj"/>
            </a:avLst>
          </a:prstGeom>
          <a:solidFill>
            <a:srgbClr val="3B54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13972475" y="2829500"/>
            <a:ext cx="3909300" cy="5196300"/>
          </a:xfrm>
          <a:prstGeom prst="rect">
            <a:avLst/>
          </a:prstGeom>
          <a:solidFill>
            <a:srgbClr val="3B54FC"/>
          </a:solidFill>
          <a:ln cap="flat" cmpd="sng" w="76200">
            <a:solidFill>
              <a:srgbClr val="3B54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-RU" sz="2200">
                <a:solidFill>
                  <a:schemeClr val="lt1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Сайт: полноценный функционал (прием заявок, API для робота, геймификация), хостинг на 1 год,</a:t>
            </a:r>
            <a:r>
              <a:rPr lang="ru-RU" sz="2200">
                <a:solidFill>
                  <a:srgbClr val="0F1115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200">
                <a:solidFill>
                  <a:schemeClr val="lt1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домен, SSL.</a:t>
            </a:r>
            <a:endParaRPr sz="2200">
              <a:solidFill>
                <a:schemeClr val="lt1"/>
              </a:solidFill>
              <a:highlight>
                <a:srgbClr val="3B54F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-RU" sz="2200">
                <a:solidFill>
                  <a:schemeClr val="lt1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Робот: все комплектующие (моторы, лидар, Jetson Nano, аккумулятор), проектирование корпуса, сборка и написание базового ПО.</a:t>
            </a:r>
            <a:endParaRPr sz="2200">
              <a:solidFill>
                <a:schemeClr val="lt1"/>
              </a:solidFill>
              <a:highlight>
                <a:srgbClr val="3B54F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●"/>
            </a:pPr>
            <a:r>
              <a:rPr lang="ru-RU" sz="2200">
                <a:solidFill>
                  <a:schemeClr val="lt1"/>
                </a:solidFill>
                <a:highlight>
                  <a:srgbClr val="3B54FC"/>
                </a:highlight>
                <a:latin typeface="Roboto"/>
                <a:ea typeface="Roboto"/>
                <a:cs typeface="Roboto"/>
                <a:sym typeface="Roboto"/>
              </a:rPr>
              <a:t>Сроки:  3-4 месяца.</a:t>
            </a:r>
            <a:endParaRPr sz="2200">
              <a:solidFill>
                <a:schemeClr val="lt1"/>
              </a:solidFill>
              <a:highlight>
                <a:srgbClr val="3B54F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16" title="f7fa9ea01da031d825b2557df146db9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1463" y="8553125"/>
            <a:ext cx="2631350" cy="26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